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8" r:id="rId6"/>
    <p:sldId id="271" r:id="rId7"/>
    <p:sldId id="272" r:id="rId8"/>
    <p:sldId id="273" r:id="rId9"/>
    <p:sldId id="274" r:id="rId10"/>
    <p:sldId id="270" r:id="rId11"/>
    <p:sldId id="259" r:id="rId12"/>
    <p:sldId id="260" r:id="rId13"/>
    <p:sldId id="261" r:id="rId14"/>
    <p:sldId id="262" r:id="rId15"/>
    <p:sldId id="275" r:id="rId16"/>
    <p:sldId id="276" r:id="rId17"/>
    <p:sldId id="277" r:id="rId18"/>
    <p:sldId id="263" r:id="rId19"/>
    <p:sldId id="264" r:id="rId20"/>
    <p:sldId id="278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9577"/>
  </p:normalViewPr>
  <p:slideViewPr>
    <p:cSldViewPr snapToGrid="0" snapToObjects="1">
      <p:cViewPr varScale="1">
        <p:scale>
          <a:sx n="98" d="100"/>
          <a:sy n="98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B0A0F-E387-9248-AE11-34BD24A0D3E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CE0F-15F1-7F43-89E3-4E3842161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see red, white, not purple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only see white cursor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6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PASS learned positional information better than CTRL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Trial = 10 movements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7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PASS learn better than CTRL</a:t>
            </a:r>
          </a:p>
          <a:p>
            <a:pPr marL="171450" indent="-171450">
              <a:buFontTx/>
              <a:buChar char="-"/>
            </a:pPr>
            <a:r>
              <a:rPr lang="en-US" dirty="0"/>
              <a:t>36 cm/s desired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PASS learn better that CTRL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REV similar improvements to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REV similar improvements to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REV similar improvements to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CE0F-15F1-7F43-89E3-4E38421616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3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1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5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4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5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96C6A-85C5-0942-86A4-DDCAE674327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A4AED-5A47-CC4B-8CDC-90BF9BE87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2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ncan/Documents/GitHub/Recreate-Papers/Wong12_PropTrain/figures/11_16_2021/REVDemo.gif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Users/duncan/Documents/GitHub/Recreate-Papers/Wong12_PropTrain/figures/11_16_2021/PASSDemo.gi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ncan/Documents/GitHub/Recreate-Papers/Wong12_PropTrain/figures/11_16_2021/CTRLDemo.gif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ncan/Documents/GitHub/Recreate-Papers/Wong12_PropTrain/figures/11_16_2021/REVDemo.gif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ncan/Documents/GitHub/Recreate-Papers/Wong12_PropTrain/figures/11_16_2021/ACTDemo.gif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Users/duncan/Documents/GitHub/Recreate-Papers/Wong12_PropTrain/figures/11_16_2021/repDemo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7CA1-45D1-0545-BE0A-31B5ECF25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proprioceptive training improve motor learning?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E6694-6E17-EE4A-B7C2-25A667741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Duncan Tulimieri</a:t>
            </a:r>
          </a:p>
          <a:p>
            <a:r>
              <a:rPr lang="en-US" dirty="0"/>
              <a:t>Wong et al</a:t>
            </a:r>
            <a:r>
              <a:rPr lang="en-US"/>
              <a:t>., 2012</a:t>
            </a:r>
            <a:endParaRPr lang="en-US" dirty="0"/>
          </a:p>
          <a:p>
            <a:r>
              <a:rPr lang="en-US" dirty="0"/>
              <a:t>November  17, 2021</a:t>
            </a:r>
          </a:p>
        </p:txBody>
      </p:sp>
    </p:spTree>
    <p:extLst>
      <p:ext uri="{BB962C8B-B14F-4D97-AF65-F5344CB8AC3E}">
        <p14:creationId xmlns:p14="http://schemas.microsoft.com/office/powerpoint/2010/main" val="188088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74B1-FAEB-524B-808E-38C25DE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86C00-0714-3341-BE51-6376C6FE4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Cross correlation index (CCI)</a:t>
            </a:r>
          </a:p>
          <a:p>
            <a:pPr lvl="2"/>
            <a:r>
              <a:rPr lang="en-US" dirty="0"/>
              <a:t>Correlation between desired and produced signal for x and y </a:t>
            </a:r>
          </a:p>
          <a:p>
            <a:pPr lvl="1"/>
            <a:r>
              <a:rPr lang="en-US" dirty="0"/>
              <a:t>Positional error </a:t>
            </a:r>
          </a:p>
          <a:p>
            <a:pPr lvl="2"/>
            <a:r>
              <a:rPr lang="en-US" dirty="0"/>
              <a:t>Absolute distance between produced radial distance of hand and desired radial distance </a:t>
            </a:r>
          </a:p>
          <a:p>
            <a:pPr lvl="1"/>
            <a:r>
              <a:rPr lang="en-US" dirty="0"/>
              <a:t>Velocity </a:t>
            </a:r>
          </a:p>
          <a:p>
            <a:pPr lvl="2"/>
            <a:r>
              <a:rPr lang="en-US" dirty="0"/>
              <a:t>Average over trial  </a:t>
            </a:r>
          </a:p>
        </p:txBody>
      </p:sp>
    </p:spTree>
    <p:extLst>
      <p:ext uri="{BB962C8B-B14F-4D97-AF65-F5344CB8AC3E}">
        <p14:creationId xmlns:p14="http://schemas.microsoft.com/office/powerpoint/2010/main" val="52817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683D-7457-E04E-9F61-242B0F1A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1328-33B9-7F49-8AE7-673170D2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905FA-8B4F-2B4A-B4EE-F2D1874F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03" y="2408301"/>
            <a:ext cx="4752613" cy="408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E083E-8964-9A4D-B8FC-DFC5DCE5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45" y="2408301"/>
            <a:ext cx="4926120" cy="408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9B6F1-2DF7-9C49-B47E-E449D4413A56}"/>
              </a:ext>
            </a:extLst>
          </p:cNvPr>
          <p:cNvSpPr txBox="1"/>
          <p:nvPr/>
        </p:nvSpPr>
        <p:spPr>
          <a:xfrm>
            <a:off x="8404268" y="838775"/>
            <a:ext cx="3455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= no deviation between desired and actual position signals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56D8C-6A78-2C4D-8DBF-A050D6CC83BB}"/>
              </a:ext>
            </a:extLst>
          </p:cNvPr>
          <p:cNvGrpSpPr/>
          <p:nvPr/>
        </p:nvGrpSpPr>
        <p:grpSpPr>
          <a:xfrm>
            <a:off x="6212941" y="2038969"/>
            <a:ext cx="840600" cy="4720670"/>
            <a:chOff x="6212941" y="2038969"/>
            <a:chExt cx="840600" cy="472067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9ACE32F-7725-1D4D-9DB0-E5D28BCEDA6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0" y="2565400"/>
              <a:ext cx="0" cy="372110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BC9F77-F5C3-3145-979F-67AF1B7C95B1}"/>
                </a:ext>
              </a:extLst>
            </p:cNvPr>
            <p:cNvSpPr txBox="1"/>
            <p:nvPr/>
          </p:nvSpPr>
          <p:spPr>
            <a:xfrm>
              <a:off x="6212941" y="2038969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worse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E486BE-5893-3240-ADEF-46524F0403ED}"/>
                </a:ext>
              </a:extLst>
            </p:cNvPr>
            <p:cNvSpPr txBox="1"/>
            <p:nvPr/>
          </p:nvSpPr>
          <p:spPr>
            <a:xfrm>
              <a:off x="6266261" y="6390307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39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BA3A-C4D1-C645-9938-03AF4198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C7DF-772C-8A45-A62B-B44F1A78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45CC-2D6B-C14F-91DE-9E5D73C2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94" y="2340017"/>
            <a:ext cx="4794845" cy="415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F5C9F-948E-0743-A773-83C5FE2EE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14" y="2340017"/>
            <a:ext cx="5007857" cy="41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E59F-BE3A-E748-B50F-56B81E92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6B66-33AC-3F44-B76D-24F461C3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Positional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133C5-E342-1C4B-A615-38908739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22" y="2326623"/>
            <a:ext cx="4761431" cy="4166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E782A-4246-A74C-B4BB-FF8EC1335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88" y="2326622"/>
            <a:ext cx="4962740" cy="41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1EBB-0910-6745-A3E8-73ACFA87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A987-C6D3-3144-B5A1-19AE2A8F1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Proprioceptive specificity</a:t>
            </a:r>
          </a:p>
          <a:p>
            <a:pPr lvl="1"/>
            <a:r>
              <a:rPr lang="en-US" dirty="0"/>
              <a:t>Benefit of passive proprioceptive training due to experienced movement trajectory </a:t>
            </a:r>
          </a:p>
          <a:p>
            <a:pPr lvl="1"/>
            <a:r>
              <a:rPr lang="en-US" dirty="0"/>
              <a:t>Other task relevant information </a:t>
            </a:r>
          </a:p>
          <a:p>
            <a:pPr lvl="2"/>
            <a:r>
              <a:rPr lang="en-US" dirty="0"/>
              <a:t>Timing </a:t>
            </a:r>
          </a:p>
          <a:p>
            <a:pPr lvl="2"/>
            <a:r>
              <a:rPr lang="en-US" dirty="0"/>
              <a:t>Attention </a:t>
            </a:r>
          </a:p>
          <a:p>
            <a:pPr lvl="1"/>
            <a:r>
              <a:rPr lang="en-US" dirty="0"/>
              <a:t>REV group </a:t>
            </a:r>
          </a:p>
          <a:p>
            <a:pPr lvl="2"/>
            <a:r>
              <a:rPr lang="en-US" dirty="0"/>
              <a:t>Magnitude of tangential velocity + range of joint angles experienced same as PASS</a:t>
            </a:r>
          </a:p>
          <a:p>
            <a:pPr lvl="2"/>
            <a:r>
              <a:rPr lang="en-US" dirty="0"/>
              <a:t>Movement duration same as PASS </a:t>
            </a:r>
          </a:p>
          <a:p>
            <a:pPr lvl="2"/>
            <a:r>
              <a:rPr lang="en-US" dirty="0"/>
              <a:t>Similar attentional demands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1E440-15BD-FC42-80B9-D4FFC96DD31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19182" y="175364"/>
            <a:ext cx="2529225" cy="20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ABFD-2589-E841-BC8B-7AA760C2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0F82-2226-9D40-AFDB-21BE65802D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Proprioceptive specificity </a:t>
            </a:r>
          </a:p>
          <a:p>
            <a:pPr lvl="1"/>
            <a:r>
              <a:rPr lang="en-US" dirty="0"/>
              <a:t>REV similar to PASS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33459-FCEE-1040-9895-6B1934EDD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34C2E-4518-3445-AE4D-F36C7235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1331920"/>
            <a:ext cx="5806075" cy="51609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A673CD-F85C-8C45-9BFE-44CC34854431}"/>
              </a:ext>
            </a:extLst>
          </p:cNvPr>
          <p:cNvGrpSpPr/>
          <p:nvPr/>
        </p:nvGrpSpPr>
        <p:grpSpPr>
          <a:xfrm>
            <a:off x="11161013" y="1640959"/>
            <a:ext cx="840600" cy="4720670"/>
            <a:chOff x="6212941" y="2038969"/>
            <a:chExt cx="840600" cy="472067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E496E3-8D89-254C-BA8E-AA5BB550268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0" y="2565400"/>
              <a:ext cx="0" cy="367461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A72257-A4C8-4145-86E6-D38AE716FD76}"/>
                </a:ext>
              </a:extLst>
            </p:cNvPr>
            <p:cNvSpPr txBox="1"/>
            <p:nvPr/>
          </p:nvSpPr>
          <p:spPr>
            <a:xfrm>
              <a:off x="6212941" y="2038969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worse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393153-67DD-F945-926D-48A8AB9DDC05}"/>
                </a:ext>
              </a:extLst>
            </p:cNvPr>
            <p:cNvSpPr txBox="1"/>
            <p:nvPr/>
          </p:nvSpPr>
          <p:spPr>
            <a:xfrm>
              <a:off x="6266261" y="6390307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07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ABFD-2589-E841-BC8B-7AA760C2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0F82-2226-9D40-AFDB-21BE65802D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Proprioceptive specificity </a:t>
            </a:r>
          </a:p>
          <a:p>
            <a:pPr lvl="1"/>
            <a:r>
              <a:rPr lang="en-US" dirty="0"/>
              <a:t>REV similar to PASS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33459-FCEE-1040-9895-6B1934EDD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30255-E85C-9D48-A75B-F79D7CA1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67" y="1436688"/>
            <a:ext cx="5602266" cy="4844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F32D7-3640-E440-95FE-798057FEACF6}"/>
              </a:ext>
            </a:extLst>
          </p:cNvPr>
          <p:cNvSpPr txBox="1"/>
          <p:nvPr/>
        </p:nvSpPr>
        <p:spPr>
          <a:xfrm>
            <a:off x="9105900" y="531575"/>
            <a:ext cx="24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 (cm/s) = perfect</a:t>
            </a:r>
          </a:p>
        </p:txBody>
      </p:sp>
    </p:spTree>
    <p:extLst>
      <p:ext uri="{BB962C8B-B14F-4D97-AF65-F5344CB8AC3E}">
        <p14:creationId xmlns:p14="http://schemas.microsoft.com/office/powerpoint/2010/main" val="335599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ABFD-2589-E841-BC8B-7AA760C2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0F82-2226-9D40-AFDB-21BE65802D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Proprioceptive specificity </a:t>
            </a:r>
          </a:p>
          <a:p>
            <a:pPr lvl="1"/>
            <a:r>
              <a:rPr lang="en-US" dirty="0"/>
              <a:t>REV not learn like PASS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33459-FCEE-1040-9895-6B1934EDD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AB68B-A68C-1B48-AFC4-891DD726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63" y="1690688"/>
            <a:ext cx="5433164" cy="48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4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99EA-9086-464E-848E-532A1A4B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88832-3C51-0943-9FDD-067B4D99E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proprioceptive training </a:t>
            </a:r>
          </a:p>
          <a:p>
            <a:pPr lvl="1"/>
            <a:r>
              <a:rPr lang="en-US" dirty="0"/>
              <a:t>Learn similarly to passive </a:t>
            </a:r>
          </a:p>
          <a:p>
            <a:pPr lvl="1"/>
            <a:r>
              <a:rPr lang="en-US" dirty="0"/>
              <a:t>Helps improve motor performance but not positional accuracy </a:t>
            </a:r>
          </a:p>
          <a:p>
            <a:pPr lvl="1"/>
            <a:r>
              <a:rPr lang="en-US" dirty="0"/>
              <a:t>ACT trials were uninformative if active movement against handle did not result in positional errors </a:t>
            </a:r>
          </a:p>
          <a:p>
            <a:pPr lvl="2"/>
            <a:r>
              <a:rPr lang="en-US" dirty="0"/>
              <a:t>Mean force ACT &gt; mean force PASS</a:t>
            </a:r>
          </a:p>
        </p:txBody>
      </p:sp>
    </p:spTree>
    <p:extLst>
      <p:ext uri="{BB962C8B-B14F-4D97-AF65-F5344CB8AC3E}">
        <p14:creationId xmlns:p14="http://schemas.microsoft.com/office/powerpoint/2010/main" val="14536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187E-246A-C544-8159-B866CED0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266E-4B95-3C48-9CB5-ECFD2052B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complex movements </a:t>
            </a:r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A963B-1E3E-0042-A376-45DC87D7B1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2719" y="1690687"/>
            <a:ext cx="624807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25E0-FBA4-EE4E-9D63-F507928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B04F-E160-0243-A469-C443E4FD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Proprioception is affected by motor learning</a:t>
            </a:r>
          </a:p>
          <a:p>
            <a:pPr lvl="1"/>
            <a:r>
              <a:rPr lang="en-US" dirty="0"/>
              <a:t>Hand position sense altered after </a:t>
            </a:r>
          </a:p>
          <a:p>
            <a:pPr lvl="2"/>
            <a:r>
              <a:rPr lang="en-US" dirty="0"/>
              <a:t>visuomotor adaptation </a:t>
            </a:r>
          </a:p>
          <a:p>
            <a:pPr lvl="2"/>
            <a:r>
              <a:rPr lang="en-US" dirty="0"/>
              <a:t>force field adaptation </a:t>
            </a:r>
          </a:p>
          <a:p>
            <a:r>
              <a:rPr lang="en-US" dirty="0"/>
              <a:t>Hand position sense acuity can be increased </a:t>
            </a:r>
          </a:p>
          <a:p>
            <a:r>
              <a:rPr lang="en-US" dirty="0"/>
              <a:t>Learning process includes both sensory and motor changes </a:t>
            </a:r>
          </a:p>
          <a:p>
            <a:r>
              <a:rPr lang="en-US" dirty="0"/>
              <a:t>Can proprioceptive training improve motor learning 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9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187E-246A-C544-8159-B866CED0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266E-4B95-3C48-9CB5-ECFD2052B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complex movements 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E9E509-2394-D243-99F9-24283C0D8F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0873" y="1825625"/>
            <a:ext cx="5772927" cy="456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5FFCB4-5704-8742-8FD3-E34A083EE3D2}"/>
              </a:ext>
            </a:extLst>
          </p:cNvPr>
          <p:cNvGrpSpPr/>
          <p:nvPr/>
        </p:nvGrpSpPr>
        <p:grpSpPr>
          <a:xfrm>
            <a:off x="11351400" y="1825625"/>
            <a:ext cx="840600" cy="4720670"/>
            <a:chOff x="6212941" y="2038969"/>
            <a:chExt cx="840600" cy="472067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5144581-9795-454F-B513-AB0BF6DF194B}"/>
                </a:ext>
              </a:extLst>
            </p:cNvPr>
            <p:cNvCxnSpPr/>
            <p:nvPr/>
          </p:nvCxnSpPr>
          <p:spPr>
            <a:xfrm>
              <a:off x="6604000" y="2565400"/>
              <a:ext cx="0" cy="349250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18F3F3-A262-3241-9022-3870665AB0C5}"/>
                </a:ext>
              </a:extLst>
            </p:cNvPr>
            <p:cNvSpPr txBox="1"/>
            <p:nvPr/>
          </p:nvSpPr>
          <p:spPr>
            <a:xfrm>
              <a:off x="6212941" y="2038969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worse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5F5F22-0D2F-1942-8675-A930000A901B}"/>
                </a:ext>
              </a:extLst>
            </p:cNvPr>
            <p:cNvSpPr txBox="1"/>
            <p:nvPr/>
          </p:nvSpPr>
          <p:spPr>
            <a:xfrm>
              <a:off x="6266261" y="6390307"/>
              <a:ext cx="78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76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032-5DA7-8D4B-9F81-2CE6CB19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FDFFB-A6E0-004E-836F-8CFDFD81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proprioceptive training ? </a:t>
            </a:r>
          </a:p>
          <a:p>
            <a:r>
              <a:rPr lang="en-US" dirty="0"/>
              <a:t>Possible explanations</a:t>
            </a:r>
          </a:p>
          <a:p>
            <a:pPr lvl="1"/>
            <a:r>
              <a:rPr lang="en-US" dirty="0"/>
              <a:t>Proprioceptive training allows better representation of desired movement </a:t>
            </a:r>
          </a:p>
          <a:p>
            <a:pPr lvl="1"/>
            <a:r>
              <a:rPr lang="en-US" dirty="0"/>
              <a:t>Execution errors better perceived when desired performance is in sensory space </a:t>
            </a:r>
          </a:p>
          <a:p>
            <a:pPr lvl="1"/>
            <a:r>
              <a:rPr lang="en-US" dirty="0"/>
              <a:t>Proprioceptive training change how signal to muscles are computed </a:t>
            </a:r>
          </a:p>
          <a:p>
            <a:r>
              <a:rPr lang="en-US" dirty="0"/>
              <a:t>Proprioceptive remembered active movement is better than passive movement </a:t>
            </a:r>
          </a:p>
          <a:p>
            <a:pPr lvl="1"/>
            <a:r>
              <a:rPr lang="en-US" dirty="0"/>
              <a:t>*** only for self-defined movement </a:t>
            </a:r>
          </a:p>
        </p:txBody>
      </p:sp>
    </p:spTree>
    <p:extLst>
      <p:ext uri="{BB962C8B-B14F-4D97-AF65-F5344CB8AC3E}">
        <p14:creationId xmlns:p14="http://schemas.microsoft.com/office/powerpoint/2010/main" val="338670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B652-0438-7C40-AFE5-AFB5B735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BAB7-6B95-0249-85FE-54E34642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Apparatus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45C0B-093C-6F41-8180-ECECF5D3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87" y="1920304"/>
            <a:ext cx="4903504" cy="42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025F-0FDF-194E-874C-6A49154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89B8-7340-7349-8AC6-F9B37B1F8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Experimental protocol </a:t>
            </a:r>
          </a:p>
          <a:p>
            <a:pPr lvl="1"/>
            <a:r>
              <a:rPr lang="en-US" dirty="0"/>
              <a:t>3 consecutive days, ~25 mins/day</a:t>
            </a:r>
          </a:p>
          <a:p>
            <a:pPr lvl="1"/>
            <a:r>
              <a:rPr lang="en-US" dirty="0"/>
              <a:t>Goal movement: circle w/ 10 cm radius </a:t>
            </a:r>
          </a:p>
          <a:p>
            <a:pPr lvl="2"/>
            <a:r>
              <a:rPr lang="en-US" dirty="0"/>
              <a:t>Challenging, complex, natural, positional and velocity errors can be separated</a:t>
            </a:r>
          </a:p>
          <a:p>
            <a:pPr lvl="3"/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A5ED5B-73B5-C943-A791-6DBF463B18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378" y="1690688"/>
            <a:ext cx="5359176" cy="33782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7A10C8-28C0-F647-896F-05B123206372}"/>
              </a:ext>
            </a:extLst>
          </p:cNvPr>
          <p:cNvGrpSpPr/>
          <p:nvPr/>
        </p:nvGrpSpPr>
        <p:grpSpPr>
          <a:xfrm>
            <a:off x="1699910" y="5440209"/>
            <a:ext cx="8792179" cy="923330"/>
            <a:chOff x="2328796" y="4421687"/>
            <a:chExt cx="8792179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51CB4B-8461-9B4E-A715-295749951946}"/>
                </a:ext>
              </a:extLst>
            </p:cNvPr>
            <p:cNvSpPr txBox="1"/>
            <p:nvPr/>
          </p:nvSpPr>
          <p:spPr>
            <a:xfrm>
              <a:off x="2328796" y="4560187"/>
              <a:ext cx="1841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Familiarization</a:t>
              </a:r>
            </a:p>
            <a:p>
              <a:pPr algn="ctr"/>
              <a:r>
                <a:rPr lang="en-US" dirty="0"/>
                <a:t>10 trials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12B43-466A-704A-8486-15F5E2F677CE}"/>
                </a:ext>
              </a:extLst>
            </p:cNvPr>
            <p:cNvSpPr txBox="1"/>
            <p:nvPr/>
          </p:nvSpPr>
          <p:spPr>
            <a:xfrm>
              <a:off x="5175337" y="4560187"/>
              <a:ext cx="1841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Baseline</a:t>
              </a:r>
            </a:p>
            <a:p>
              <a:pPr algn="ctr"/>
              <a:r>
                <a:rPr lang="en-US" dirty="0"/>
                <a:t>20 trials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ADFE0-0B87-B94C-BBFA-E0BAD435410F}"/>
                </a:ext>
              </a:extLst>
            </p:cNvPr>
            <p:cNvSpPr txBox="1"/>
            <p:nvPr/>
          </p:nvSpPr>
          <p:spPr>
            <a:xfrm>
              <a:off x="8021878" y="4421687"/>
              <a:ext cx="30990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Proprioceptive training</a:t>
              </a:r>
            </a:p>
            <a:p>
              <a:pPr algn="ctr"/>
              <a:r>
                <a:rPr lang="en-US" dirty="0"/>
                <a:t>240 active + 80 demonstration trials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C5948D-2878-3847-B2C9-25581A7B43BF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4170122" y="4883352"/>
              <a:ext cx="1191018" cy="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F9B0E-ED70-F643-87F5-7AADD5412A38}"/>
                </a:ext>
              </a:extLst>
            </p:cNvPr>
            <p:cNvCxnSpPr/>
            <p:nvPr/>
          </p:nvCxnSpPr>
          <p:spPr>
            <a:xfrm flipV="1">
              <a:off x="6799199" y="4883352"/>
              <a:ext cx="1191018" cy="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1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F86-F68F-EF4E-A83D-E8EB4550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D252-8C54-6641-983D-C7B25485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Proprioceptive training</a:t>
            </a:r>
          </a:p>
          <a:p>
            <a:pPr lvl="1"/>
            <a:r>
              <a:rPr lang="en-US" dirty="0"/>
              <a:t>Demonstration:  </a:t>
            </a:r>
          </a:p>
          <a:p>
            <a:pPr lvl="2"/>
            <a:r>
              <a:rPr lang="en-US" u="sng" dirty="0"/>
              <a:t>Demonstrations of desired movement  </a:t>
            </a:r>
          </a:p>
          <a:p>
            <a:pPr lvl="3"/>
            <a:r>
              <a:rPr lang="en-US" u="sng" dirty="0"/>
              <a:t>PASS</a:t>
            </a:r>
            <a:r>
              <a:rPr lang="en-US" dirty="0"/>
              <a:t>: robot passively move arm </a:t>
            </a:r>
          </a:p>
          <a:p>
            <a:pPr lvl="1"/>
            <a:r>
              <a:rPr lang="en-US" dirty="0"/>
              <a:t>Training: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9CD7B1-BA34-E440-8011-3CBD34C11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r:link="rId4"/>
          <a:srcRect/>
          <a:stretch>
            <a:fillRect/>
          </a:stretch>
        </p:blipFill>
        <p:spPr>
          <a:xfrm>
            <a:off x="6172200" y="1923157"/>
            <a:ext cx="5181599" cy="4156274"/>
          </a:xfrm>
        </p:spPr>
      </p:pic>
    </p:spTree>
    <p:extLst>
      <p:ext uri="{BB962C8B-B14F-4D97-AF65-F5344CB8AC3E}">
        <p14:creationId xmlns:p14="http://schemas.microsoft.com/office/powerpoint/2010/main" val="15759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F86-F68F-EF4E-A83D-E8EB4550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D252-8C54-6641-983D-C7B25485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435"/>
            <a:ext cx="5181600" cy="4351338"/>
          </a:xfrm>
        </p:spPr>
        <p:txBody>
          <a:bodyPr/>
          <a:lstStyle/>
          <a:p>
            <a:r>
              <a:rPr lang="en-US" dirty="0"/>
              <a:t>Proprioceptive training</a:t>
            </a:r>
          </a:p>
          <a:p>
            <a:pPr lvl="1"/>
            <a:r>
              <a:rPr lang="en-US" dirty="0"/>
              <a:t>Demonstration:  </a:t>
            </a:r>
          </a:p>
          <a:p>
            <a:pPr lvl="2"/>
            <a:r>
              <a:rPr lang="en-US" u="sng" dirty="0"/>
              <a:t>Demonstrations of desired movement </a:t>
            </a:r>
          </a:p>
          <a:p>
            <a:pPr lvl="3"/>
            <a:r>
              <a:rPr lang="en-US" dirty="0"/>
              <a:t>PASS: robot passively move arm </a:t>
            </a:r>
          </a:p>
          <a:p>
            <a:pPr lvl="3"/>
            <a:r>
              <a:rPr lang="en-US" u="sng" dirty="0"/>
              <a:t>CTRL</a:t>
            </a:r>
            <a:r>
              <a:rPr lang="en-US" dirty="0"/>
              <a:t>: visual only </a:t>
            </a:r>
          </a:p>
          <a:p>
            <a:pPr lvl="1"/>
            <a:r>
              <a:rPr lang="en-US" dirty="0"/>
              <a:t>Training: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41B4F50-D23E-7F4B-9756-6576091F2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r:link="rId3"/>
          <a:srcRect/>
          <a:stretch>
            <a:fillRect/>
          </a:stretch>
        </p:blipFill>
        <p:spPr>
          <a:xfrm>
            <a:off x="6172200" y="1922675"/>
            <a:ext cx="5181599" cy="4157237"/>
          </a:xfrm>
        </p:spPr>
      </p:pic>
    </p:spTree>
    <p:extLst>
      <p:ext uri="{BB962C8B-B14F-4D97-AF65-F5344CB8AC3E}">
        <p14:creationId xmlns:p14="http://schemas.microsoft.com/office/powerpoint/2010/main" val="16336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F86-F68F-EF4E-A83D-E8EB4550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D252-8C54-6641-983D-C7B25485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4734"/>
            <a:ext cx="5181600" cy="4351338"/>
          </a:xfrm>
        </p:spPr>
        <p:txBody>
          <a:bodyPr/>
          <a:lstStyle/>
          <a:p>
            <a:r>
              <a:rPr lang="en-US" dirty="0"/>
              <a:t>Proprioceptive training</a:t>
            </a:r>
          </a:p>
          <a:p>
            <a:pPr lvl="1"/>
            <a:r>
              <a:rPr lang="en-US" dirty="0"/>
              <a:t>Demonstration:  </a:t>
            </a:r>
          </a:p>
          <a:p>
            <a:pPr lvl="2"/>
            <a:r>
              <a:rPr lang="en-US" u="sng" dirty="0"/>
              <a:t>Demonstrations of desired movement </a:t>
            </a:r>
          </a:p>
          <a:p>
            <a:pPr lvl="3"/>
            <a:r>
              <a:rPr lang="en-US" dirty="0"/>
              <a:t>PASS: robot passively move arm </a:t>
            </a:r>
          </a:p>
          <a:p>
            <a:pPr lvl="3"/>
            <a:r>
              <a:rPr lang="en-US" dirty="0"/>
              <a:t>CTRL: visual only </a:t>
            </a:r>
          </a:p>
          <a:p>
            <a:pPr lvl="3"/>
            <a:r>
              <a:rPr lang="en-US" u="sng" dirty="0"/>
              <a:t>REV</a:t>
            </a:r>
            <a:r>
              <a:rPr lang="en-US" dirty="0"/>
              <a:t>: hand move CW, cursor CCW </a:t>
            </a:r>
          </a:p>
          <a:p>
            <a:pPr lvl="1"/>
            <a:r>
              <a:rPr lang="en-US" dirty="0"/>
              <a:t>Training: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F9F394-E1EC-FA47-AE16-779F88674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r:link="rId3"/>
          <a:srcRect/>
          <a:stretch>
            <a:fillRect/>
          </a:stretch>
        </p:blipFill>
        <p:spPr>
          <a:xfrm>
            <a:off x="6172200" y="1923157"/>
            <a:ext cx="5181599" cy="4156274"/>
          </a:xfrm>
        </p:spPr>
      </p:pic>
    </p:spTree>
    <p:extLst>
      <p:ext uri="{BB962C8B-B14F-4D97-AF65-F5344CB8AC3E}">
        <p14:creationId xmlns:p14="http://schemas.microsoft.com/office/powerpoint/2010/main" val="23969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F86-F68F-EF4E-A83D-E8EB4550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D252-8C54-6641-983D-C7B25485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Proprioceptive training</a:t>
            </a:r>
          </a:p>
          <a:p>
            <a:pPr lvl="1"/>
            <a:r>
              <a:rPr lang="en-US" dirty="0"/>
              <a:t>Demonstration:  </a:t>
            </a:r>
          </a:p>
          <a:p>
            <a:pPr lvl="2"/>
            <a:r>
              <a:rPr lang="en-US" u="sng" dirty="0"/>
              <a:t>Demonstrations of desired movement </a:t>
            </a:r>
          </a:p>
          <a:p>
            <a:pPr lvl="3"/>
            <a:r>
              <a:rPr lang="en-US" dirty="0"/>
              <a:t>PASS: robot passively move arm </a:t>
            </a:r>
          </a:p>
          <a:p>
            <a:pPr lvl="3"/>
            <a:r>
              <a:rPr lang="en-US" dirty="0"/>
              <a:t>CTRL: visual only </a:t>
            </a:r>
          </a:p>
          <a:p>
            <a:pPr lvl="3"/>
            <a:r>
              <a:rPr lang="en-US" dirty="0"/>
              <a:t>REV: hand move CW, cursor CCW </a:t>
            </a:r>
          </a:p>
          <a:p>
            <a:pPr lvl="3"/>
            <a:r>
              <a:rPr lang="en-US" u="sng" dirty="0"/>
              <a:t>ACT</a:t>
            </a:r>
            <a:r>
              <a:rPr lang="en-US" dirty="0"/>
              <a:t>: robot passively move and instructed to actively move </a:t>
            </a:r>
          </a:p>
          <a:p>
            <a:pPr lvl="1"/>
            <a:r>
              <a:rPr lang="en-US" dirty="0"/>
              <a:t>Training: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8AE3D9-5805-5F45-B5B4-B07CC0FA0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r:link="rId3"/>
          <a:srcRect/>
          <a:stretch>
            <a:fillRect/>
          </a:stretch>
        </p:blipFill>
        <p:spPr>
          <a:xfrm>
            <a:off x="6172200" y="1923157"/>
            <a:ext cx="5181599" cy="4156274"/>
          </a:xfrm>
        </p:spPr>
      </p:pic>
    </p:spTree>
    <p:extLst>
      <p:ext uri="{BB962C8B-B14F-4D97-AF65-F5344CB8AC3E}">
        <p14:creationId xmlns:p14="http://schemas.microsoft.com/office/powerpoint/2010/main" val="3131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F86-F68F-EF4E-A83D-E8EB4550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D252-8C54-6641-983D-C7B25485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Proprioceptive training</a:t>
            </a:r>
          </a:p>
          <a:p>
            <a:pPr lvl="1"/>
            <a:r>
              <a:rPr lang="en-US" dirty="0"/>
              <a:t>Demonstration:  </a:t>
            </a:r>
          </a:p>
          <a:p>
            <a:pPr lvl="2"/>
            <a:r>
              <a:rPr lang="en-US" u="sng" dirty="0"/>
              <a:t>Demonstrations of desired movement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PASS: robot passively move arm </a:t>
            </a:r>
          </a:p>
          <a:p>
            <a:pPr lvl="3"/>
            <a:r>
              <a:rPr lang="en-US" dirty="0"/>
              <a:t>CTRL: visual only </a:t>
            </a:r>
          </a:p>
          <a:p>
            <a:pPr lvl="3"/>
            <a:r>
              <a:rPr lang="en-US" dirty="0"/>
              <a:t>REV: hand move CW, cursor CC </a:t>
            </a:r>
          </a:p>
          <a:p>
            <a:pPr lvl="3"/>
            <a:r>
              <a:rPr lang="en-US" dirty="0"/>
              <a:t>ACT: robot passively move and instructed to actively move </a:t>
            </a:r>
          </a:p>
          <a:p>
            <a:pPr lvl="1"/>
            <a:r>
              <a:rPr lang="en-US" dirty="0"/>
              <a:t>Training:</a:t>
            </a:r>
          </a:p>
          <a:p>
            <a:pPr lvl="2"/>
            <a:r>
              <a:rPr lang="en-US" u="sng" dirty="0"/>
              <a:t>Replicate desired movement (no vision)</a:t>
            </a:r>
          </a:p>
          <a:p>
            <a:pPr lvl="2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27CF42-E638-9B4A-8C14-C9CD3294BC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r:link="rId4"/>
          <a:srcRect/>
          <a:stretch>
            <a:fillRect/>
          </a:stretch>
        </p:blipFill>
        <p:spPr>
          <a:xfrm>
            <a:off x="6172200" y="1889057"/>
            <a:ext cx="5181599" cy="4224473"/>
          </a:xfrm>
        </p:spPr>
      </p:pic>
    </p:spTree>
    <p:extLst>
      <p:ext uri="{BB962C8B-B14F-4D97-AF65-F5344CB8AC3E}">
        <p14:creationId xmlns:p14="http://schemas.microsoft.com/office/powerpoint/2010/main" val="35901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14871</TotalTime>
  <Words>575</Words>
  <Application>Microsoft Macintosh PowerPoint</Application>
  <PresentationFormat>Widescreen</PresentationFormat>
  <Paragraphs>142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Can proprioceptive training improve motor learning? </vt:lpstr>
      <vt:lpstr>Introduction </vt:lpstr>
      <vt:lpstr>Materials and Methods </vt:lpstr>
      <vt:lpstr>Materials and Methods </vt:lpstr>
      <vt:lpstr>Materials and Methods </vt:lpstr>
      <vt:lpstr>Materials and Methods </vt:lpstr>
      <vt:lpstr>Materials and Methods </vt:lpstr>
      <vt:lpstr>Materials and Methods </vt:lpstr>
      <vt:lpstr>Materials and Methods </vt:lpstr>
      <vt:lpstr>Materials and Methods </vt:lpstr>
      <vt:lpstr>Results</vt:lpstr>
      <vt:lpstr>Results </vt:lpstr>
      <vt:lpstr>Results </vt:lpstr>
      <vt:lpstr>Results</vt:lpstr>
      <vt:lpstr>Results </vt:lpstr>
      <vt:lpstr>Results </vt:lpstr>
      <vt:lpstr>Results </vt:lpstr>
      <vt:lpstr>Results</vt:lpstr>
      <vt:lpstr>Results</vt:lpstr>
      <vt:lpstr>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proprioceptive training improve motor learning ? </dc:title>
  <dc:creator>Tulimieri, Duncan</dc:creator>
  <cp:lastModifiedBy>Tulimieri, Duncan</cp:lastModifiedBy>
  <cp:revision>22</cp:revision>
  <dcterms:created xsi:type="dcterms:W3CDTF">2021-11-05T21:33:08Z</dcterms:created>
  <dcterms:modified xsi:type="dcterms:W3CDTF">2021-11-17T00:18:10Z</dcterms:modified>
</cp:coreProperties>
</file>